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94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4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9935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78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49156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98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46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6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4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20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80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3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42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3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61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22-02-2019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6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1"/>
            <a:ext cx="7772400" cy="1676399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Narrow" pitchFamily="34" charset="0"/>
              </a:rPr>
              <a:t>HISTORY OF ANATOMY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		</a:t>
            </a:r>
            <a:r>
              <a:rPr lang="en-US" dirty="0" smtClean="0">
                <a:solidFill>
                  <a:schemeClr val="tx1"/>
                </a:solidFill>
              </a:rPr>
              <a:t>Dr. </a:t>
            </a:r>
            <a:r>
              <a:rPr lang="en-US" dirty="0" err="1" smtClean="0">
                <a:solidFill>
                  <a:schemeClr val="tx1"/>
                </a:solidFill>
              </a:rPr>
              <a:t>Berlina</a:t>
            </a:r>
            <a:r>
              <a:rPr lang="en-US" dirty="0" smtClean="0">
                <a:solidFill>
                  <a:schemeClr val="tx1"/>
                </a:solidFill>
              </a:rPr>
              <a:t> Terrence Mary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Assistant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		Dept of Anatomy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&amp; 18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CENTURY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Human dissections were demonstrated to public.</a:t>
            </a:r>
          </a:p>
          <a:p>
            <a:pPr lvl="2"/>
            <a:r>
              <a:rPr lang="en-US" dirty="0" smtClean="0"/>
              <a:t>Two important contributions</a:t>
            </a:r>
          </a:p>
          <a:p>
            <a:pPr lvl="4"/>
            <a:r>
              <a:rPr lang="en-US" dirty="0" smtClean="0"/>
              <a:t>Explanation of blood flow</a:t>
            </a:r>
          </a:p>
          <a:p>
            <a:pPr lvl="4"/>
            <a:r>
              <a:rPr lang="en-US" dirty="0" smtClean="0"/>
              <a:t>Development of microscope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WILLIAM HARVEY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r>
              <a:rPr lang="en-US" dirty="0" smtClean="0"/>
              <a:t>Great anatomist</a:t>
            </a:r>
          </a:p>
          <a:p>
            <a:pPr lvl="2"/>
            <a:r>
              <a:rPr lang="en-US" dirty="0" smtClean="0"/>
              <a:t>Conducted experiments on the motion of heart and blood in animals, published the data</a:t>
            </a:r>
          </a:p>
          <a:p>
            <a:pPr lvl="2"/>
            <a:r>
              <a:rPr lang="en-US" dirty="0" smtClean="0"/>
              <a:t>His technique of investigation is a classic example of the scientific method of conducting research.</a:t>
            </a:r>
          </a:p>
          <a:p>
            <a:pPr lvl="2"/>
            <a:r>
              <a:rPr lang="en-US" dirty="0" err="1" smtClean="0"/>
              <a:t>Continous</a:t>
            </a:r>
            <a:r>
              <a:rPr lang="en-US" dirty="0" smtClean="0"/>
              <a:t> circulation of blood with in vessels –does not flow back &amp; criticized- Galen theory.</a:t>
            </a:r>
          </a:p>
          <a:p>
            <a:pPr lvl="2"/>
            <a:r>
              <a:rPr lang="en-US" dirty="0" smtClean="0"/>
              <a:t>Providing physiological orientation to anatomy.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ANTONIE VON LEEUWENHOEK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Refined microscope,  described cells and tissues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Contributions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Development of techniques for examining tissues</a:t>
            </a:r>
          </a:p>
          <a:p>
            <a:pPr lvl="3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Description of blood cells, spermatozoa and skeletal muscle.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MALPIGHI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smtClean="0">
                <a:latin typeface="Times New Roman" pitchFamily="18" charset="0"/>
                <a:cs typeface="Times New Roman" pitchFamily="18" charset="0"/>
              </a:rPr>
              <a:t>Italian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anatomist.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Father of histology.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microscopic anatomy &amp; display fine details of the body tissue.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name is associated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Malpighian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corpuscle of the kidney &amp;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Malpighian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bodies of spleen.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JOHN HUNTER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1728 to 1793</a:t>
            </a:r>
          </a:p>
          <a:p>
            <a:pPr lvl="2"/>
            <a:r>
              <a:rPr lang="en-US" dirty="0" smtClean="0"/>
              <a:t>Famous surgeon, scientist</a:t>
            </a:r>
          </a:p>
          <a:p>
            <a:pPr lvl="2"/>
            <a:r>
              <a:rPr lang="en-US" dirty="0" smtClean="0"/>
              <a:t>Brother of William Hunter– founder of anatomical </a:t>
            </a:r>
            <a:r>
              <a:rPr lang="en-US" dirty="0" err="1" smtClean="0"/>
              <a:t>theotre</a:t>
            </a:r>
            <a:r>
              <a:rPr lang="en-US" dirty="0" smtClean="0"/>
              <a:t> in London.</a:t>
            </a:r>
          </a:p>
          <a:p>
            <a:pPr lvl="2"/>
            <a:r>
              <a:rPr lang="en-US" dirty="0" smtClean="0"/>
              <a:t>Name associated with Hunter’s canal &amp; adductor canal.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WILHELM KONRAD VON ROENTGEN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German physicist.</a:t>
            </a:r>
          </a:p>
          <a:p>
            <a:pPr lvl="2"/>
            <a:r>
              <a:rPr lang="en-US" dirty="0" smtClean="0"/>
              <a:t>Discovered  X- ray in 1895  that opened new channels of observations in clinical anatomy.</a:t>
            </a:r>
          </a:p>
          <a:p>
            <a:pPr lvl="2"/>
            <a:r>
              <a:rPr lang="en-US" dirty="0" smtClean="0"/>
              <a:t>Used to detect bone fractures &amp; assess the extent  of TB .</a:t>
            </a:r>
          </a:p>
          <a:p>
            <a:pPr lvl="2"/>
            <a:r>
              <a:rPr lang="en-US" dirty="0" smtClean="0"/>
              <a:t>Awarded the first Noble prize in physics in 1901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GREGER JOHANN MENDEL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He performed experiments on plants hybridization.</a:t>
            </a:r>
          </a:p>
          <a:p>
            <a:pPr lvl="2"/>
            <a:r>
              <a:rPr lang="en-US" dirty="0" smtClean="0"/>
              <a:t>Father of Genetics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DE GRAAF– described Ovaries</a:t>
            </a:r>
          </a:p>
          <a:p>
            <a:pPr lvl="2"/>
            <a:r>
              <a:rPr lang="en-US" dirty="0" smtClean="0"/>
              <a:t>SPALLANZANI—both sperm &amp; </a:t>
            </a:r>
            <a:r>
              <a:rPr lang="en-US" dirty="0" err="1" smtClean="0"/>
              <a:t>ovam</a:t>
            </a:r>
            <a:r>
              <a:rPr lang="en-US" dirty="0" smtClean="0"/>
              <a:t> were necessary for conception</a:t>
            </a:r>
          </a:p>
          <a:p>
            <a:pPr lvl="2"/>
            <a:r>
              <a:rPr lang="en-US" dirty="0" smtClean="0"/>
              <a:t>FRANCIS GLISSON– described liver, GB, stomach, intestine</a:t>
            </a:r>
          </a:p>
          <a:p>
            <a:pPr lvl="2"/>
            <a:r>
              <a:rPr lang="en-US" dirty="0" smtClean="0"/>
              <a:t>THOMAS WILLIS– published summary of nervous system.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CENTURY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Formulation Of Cell theory  &amp; its implications in understanding of the structure and functioning of body.</a:t>
            </a:r>
          </a:p>
          <a:p>
            <a:pPr lvl="2"/>
            <a:r>
              <a:rPr lang="en-US" dirty="0" smtClean="0"/>
              <a:t>Anatomy become a comparative science during this period.</a:t>
            </a:r>
          </a:p>
          <a:p>
            <a:pPr lvl="2"/>
            <a:r>
              <a:rPr lang="en-US" dirty="0" smtClean="0"/>
              <a:t>Dissection was made compulsory  to medical students .</a:t>
            </a:r>
          </a:p>
          <a:p>
            <a:pPr lvl="2"/>
            <a:r>
              <a:rPr lang="en-US" dirty="0" smtClean="0"/>
              <a:t>Other anatomist-</a:t>
            </a:r>
            <a:r>
              <a:rPr lang="en-US" dirty="0" err="1" smtClean="0"/>
              <a:t>Astley</a:t>
            </a:r>
            <a:r>
              <a:rPr lang="en-US" dirty="0" smtClean="0"/>
              <a:t> Cooper, </a:t>
            </a:r>
            <a:r>
              <a:rPr lang="en-US" dirty="0" err="1" smtClean="0"/>
              <a:t>Georgos</a:t>
            </a:r>
            <a:r>
              <a:rPr lang="en-US" dirty="0" smtClean="0"/>
              <a:t> Cuvier, </a:t>
            </a:r>
            <a:r>
              <a:rPr lang="en-US" dirty="0" err="1" smtClean="0"/>
              <a:t>Meckel</a:t>
            </a:r>
            <a:r>
              <a:rPr lang="en-US" dirty="0" smtClean="0"/>
              <a:t>, </a:t>
            </a:r>
            <a:r>
              <a:rPr lang="en-US" dirty="0" err="1" smtClean="0"/>
              <a:t>Hentry</a:t>
            </a:r>
            <a:r>
              <a:rPr lang="en-US" dirty="0" smtClean="0"/>
              <a:t> Gray.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HISTORY OF ANATOMY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1. Grecian Period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2. Roman Period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3. 16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Century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4. 17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 &amp;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18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Century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5.  19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HIPPOCRATES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460-377 BC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Greek physician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Father of medicine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Hippocratic oath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Humoral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theory- 4 body humors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Blood – liver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Phlegm – lungs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Yellow bile – GB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Black bile – spleen</a:t>
            </a:r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 smtClean="0"/>
          </a:p>
          <a:p>
            <a:pPr lvl="2"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ARISTOTLE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Font typeface="Wingdings" pitchFamily="2" charset="2"/>
              <a:buChar char="§"/>
            </a:pPr>
            <a:r>
              <a:rPr lang="en-US" dirty="0" smtClean="0"/>
              <a:t>384 -322 BC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Greek philosopher,  zoologist, teacher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Wrote- 1</a:t>
            </a:r>
            <a:r>
              <a:rPr lang="en-US" baseline="30000" dirty="0" smtClean="0"/>
              <a:t>st</a:t>
            </a:r>
            <a:r>
              <a:rPr lang="en-US" dirty="0" smtClean="0"/>
              <a:t>  Embryology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Name- aorta,  differentiated the arteries &amp; veins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Intelligence –related to heart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HEROPHILUS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Father of anatomy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 teacher 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Dissections – living humans, human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cadavars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Great descriptions- skull, eye, various visceral organs &amp; their relationships, functional relationship of spinal cord to brain.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First identify nerves- sensory &amp; motor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Seat of intelligence- brain</a:t>
            </a:r>
          </a:p>
          <a:p>
            <a:pPr lvl="2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ROMAN PERIOD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CLAUDIUS GALEN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Best physician since </a:t>
            </a:r>
            <a:r>
              <a:rPr lang="en-US" dirty="0" err="1" smtClean="0"/>
              <a:t>hippocrates</a:t>
            </a:r>
            <a:endParaRPr lang="en-US" dirty="0" smtClean="0"/>
          </a:p>
          <a:p>
            <a:pPr lvl="2"/>
            <a:r>
              <a:rPr lang="en-US" dirty="0" smtClean="0"/>
              <a:t>Prince of physician </a:t>
            </a:r>
          </a:p>
          <a:p>
            <a:pPr lvl="2"/>
            <a:r>
              <a:rPr lang="en-US" dirty="0" smtClean="0"/>
              <a:t>Wrote – many medical subjects like anatomy, physiology, pathology, </a:t>
            </a:r>
            <a:r>
              <a:rPr lang="en-US" dirty="0" err="1" smtClean="0"/>
              <a:t>symptomatology</a:t>
            </a:r>
            <a:r>
              <a:rPr lang="en-US" dirty="0" smtClean="0"/>
              <a:t> and treatment</a:t>
            </a:r>
          </a:p>
          <a:p>
            <a:pPr lvl="2"/>
            <a:r>
              <a:rPr lang="en-US" dirty="0" smtClean="0"/>
              <a:t>Based on – non human animals - errors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RENAISSANCE PERIOD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From 14</a:t>
            </a:r>
            <a:r>
              <a:rPr lang="en-US" baseline="30000" dirty="0" smtClean="0"/>
              <a:t>th</a:t>
            </a:r>
            <a:r>
              <a:rPr lang="en-US" dirty="0" smtClean="0"/>
              <a:t> – 16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</a:p>
          <a:p>
            <a:pPr lvl="2"/>
            <a:r>
              <a:rPr lang="en-US" dirty="0" smtClean="0"/>
              <a:t>Middle age to modern age  of life </a:t>
            </a:r>
          </a:p>
          <a:p>
            <a:pPr lvl="2"/>
            <a:r>
              <a:rPr lang="en-US" dirty="0" smtClean="0"/>
              <a:t>Dark age- no progress in art and science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LEONARDO DA VINCI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Italiyan</a:t>
            </a:r>
            <a:r>
              <a:rPr lang="en-US" dirty="0" smtClean="0"/>
              <a:t> genius- painter, </a:t>
            </a:r>
            <a:r>
              <a:rPr lang="en-US" dirty="0" err="1" smtClean="0"/>
              <a:t>sculpter</a:t>
            </a:r>
            <a:r>
              <a:rPr lang="en-US" dirty="0" smtClean="0"/>
              <a:t>, architect, anatomist, musician.</a:t>
            </a:r>
          </a:p>
          <a:p>
            <a:pPr lvl="2"/>
            <a:r>
              <a:rPr lang="en-US" dirty="0" smtClean="0"/>
              <a:t>Artistic work- Mona </a:t>
            </a:r>
            <a:r>
              <a:rPr lang="en-US" dirty="0" err="1" smtClean="0"/>
              <a:t>Lisha</a:t>
            </a:r>
            <a:endParaRPr lang="en-US" dirty="0" smtClean="0"/>
          </a:p>
          <a:p>
            <a:pPr lvl="2"/>
            <a:r>
              <a:rPr lang="en-US" dirty="0" smtClean="0"/>
              <a:t>Originator  of cross sectional anatomy. </a:t>
            </a:r>
          </a:p>
          <a:p>
            <a:pPr lvl="2"/>
            <a:r>
              <a:rPr lang="en-US" dirty="0" smtClean="0"/>
              <a:t>Describe the moderator band of right ventricle.</a:t>
            </a:r>
          </a:p>
          <a:p>
            <a:pPr lvl="2"/>
            <a:r>
              <a:rPr lang="en-US" dirty="0" smtClean="0"/>
              <a:t>Constructed- models of the heart valves to demonstrate their actions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ANDREAS VESALIUS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professor of anatomy, university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pauda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Italy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Father of modern anatomy, reformer of anatomy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Criticized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Galenic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philosophy</a:t>
            </a:r>
          </a:p>
          <a:p>
            <a:pPr lvl="2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Performed human dissections &amp; initiated the use of live models to determine the surface landmarks for internal structures.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205</TotalTime>
  <Words>552</Words>
  <Application>Microsoft Office PowerPoint</Application>
  <PresentationFormat>On-screen Show (4:3)</PresentationFormat>
  <Paragraphs>124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Arial Narrow</vt:lpstr>
      <vt:lpstr>Century Gothic</vt:lpstr>
      <vt:lpstr>Times New Roman</vt:lpstr>
      <vt:lpstr>Wingdings</vt:lpstr>
      <vt:lpstr>Wingdings 3</vt:lpstr>
      <vt:lpstr>Wisp</vt:lpstr>
      <vt:lpstr>HISTORY OF ANATOMY</vt:lpstr>
      <vt:lpstr>HISTORY OF ANATOMY</vt:lpstr>
      <vt:lpstr>HIPPOCRATES</vt:lpstr>
      <vt:lpstr>ARISTOTLE </vt:lpstr>
      <vt:lpstr>HEROPHILUS</vt:lpstr>
      <vt:lpstr> ROMAN PERIOD  CLAUDIUS GALEN</vt:lpstr>
      <vt:lpstr>RENAISSANCE PERIOD</vt:lpstr>
      <vt:lpstr>LEONARDO DA VINCI</vt:lpstr>
      <vt:lpstr>ANDREAS VESALIUS</vt:lpstr>
      <vt:lpstr>17th &amp; 18th CENTURY</vt:lpstr>
      <vt:lpstr>WILLIAM HARVEY</vt:lpstr>
      <vt:lpstr>ANTONIE VON LEEUWENHOEK</vt:lpstr>
      <vt:lpstr>MALPIGHI</vt:lpstr>
      <vt:lpstr>JOHN HUNTER</vt:lpstr>
      <vt:lpstr>WILHELM KONRAD VON ROENTGEN</vt:lpstr>
      <vt:lpstr>GREGER JOHANN MENDEL</vt:lpstr>
      <vt:lpstr>PowerPoint Presentation</vt:lpstr>
      <vt:lpstr>19th CENTURY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ANATOMY</dc:title>
  <dc:creator>Windows</dc:creator>
  <cp:lastModifiedBy>COM-1</cp:lastModifiedBy>
  <cp:revision>44</cp:revision>
  <dcterms:created xsi:type="dcterms:W3CDTF">2006-08-16T00:00:00Z</dcterms:created>
  <dcterms:modified xsi:type="dcterms:W3CDTF">2019-02-22T07:49:31Z</dcterms:modified>
</cp:coreProperties>
</file>